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2C8B6-28FA-E44A-A5D8-46CFD0956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/>
              <a:t>Казанский (Приволжский) федеральный университет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707DDC-ACBB-B046-9821-FF7090102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Магистерская программа </a:t>
            </a:r>
          </a:p>
          <a:p>
            <a:r>
              <a:rPr lang="ru-RU" dirty="0"/>
              <a:t>«Международная защита прав человека»</a:t>
            </a:r>
          </a:p>
        </p:txBody>
      </p:sp>
    </p:spTree>
    <p:extLst>
      <p:ext uri="{BB962C8B-B14F-4D97-AF65-F5344CB8AC3E}">
        <p14:creationId xmlns:p14="http://schemas.microsoft.com/office/powerpoint/2010/main" val="130147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3575E7-777F-9047-AF15-942CDD26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рамках магистратуры «МЗПЧ» акцент делается на изучении различных аспектов международной защиты прав человека на универсальном и региональном уровнях, читаются следующие дисциплины</a:t>
            </a:r>
          </a:p>
          <a:p>
            <a:pPr marL="0" indent="0">
              <a:buNone/>
            </a:pPr>
            <a:r>
              <a:rPr lang="ru-RU" dirty="0"/>
              <a:t>Обязательные:</a:t>
            </a:r>
          </a:p>
          <a:p>
            <a:pPr marL="0" indent="0">
              <a:buNone/>
            </a:pPr>
            <a:r>
              <a:rPr lang="ru-RU" dirty="0"/>
              <a:t>Актуальные проблемы международного права</a:t>
            </a:r>
          </a:p>
          <a:p>
            <a:pPr marL="0" indent="0">
              <a:buNone/>
            </a:pPr>
            <a:r>
              <a:rPr lang="ru-RU" dirty="0"/>
              <a:t>Международное уголовное судопроизводство и права человека</a:t>
            </a:r>
          </a:p>
          <a:p>
            <a:pPr marL="0" indent="0">
              <a:buNone/>
            </a:pPr>
            <a:r>
              <a:rPr lang="ru-RU" dirty="0"/>
              <a:t>Международно-правовая защита прав человека во время войны и в </a:t>
            </a:r>
            <a:r>
              <a:rPr lang="ru-RU" dirty="0" err="1"/>
              <a:t>постконфликтных</a:t>
            </a:r>
            <a:r>
              <a:rPr lang="ru-RU" dirty="0"/>
              <a:t> ситуациях</a:t>
            </a:r>
          </a:p>
          <a:p>
            <a:pPr marL="0" indent="0">
              <a:buNone/>
            </a:pPr>
            <a:r>
              <a:rPr lang="ru-RU" dirty="0"/>
              <a:t>Обеспечение прав человека по праву Европейского союза</a:t>
            </a:r>
          </a:p>
          <a:p>
            <a:pPr marL="0" indent="0">
              <a:buNone/>
            </a:pPr>
            <a:r>
              <a:rPr lang="ru-RU" dirty="0"/>
              <a:t>Европейская система защиты прав человека</a:t>
            </a:r>
          </a:p>
          <a:p>
            <a:pPr marL="0" indent="0">
              <a:buNone/>
            </a:pPr>
            <a:r>
              <a:rPr lang="ru-RU" dirty="0"/>
              <a:t>Международно-правовое регулирование миграции</a:t>
            </a:r>
          </a:p>
          <a:p>
            <a:pPr marL="0" indent="0">
              <a:buNone/>
            </a:pPr>
            <a:r>
              <a:rPr lang="ru-RU" dirty="0"/>
              <a:t>Договорные органы по правах человека в системе ООН</a:t>
            </a:r>
          </a:p>
          <a:p>
            <a:pPr marL="0" indent="0">
              <a:buNone/>
            </a:pPr>
            <a:r>
              <a:rPr lang="ru-RU" dirty="0"/>
              <a:t>Защита прав человека в системе ООН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3313CB4-655C-2F4A-AEC6-83F998D5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Учебные дисциплины </a:t>
            </a:r>
          </a:p>
        </p:txBody>
      </p:sp>
    </p:spTree>
    <p:extLst>
      <p:ext uri="{BB962C8B-B14F-4D97-AF65-F5344CB8AC3E}">
        <p14:creationId xmlns:p14="http://schemas.microsoft.com/office/powerpoint/2010/main" val="64139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2DCB-C23E-4C43-A1AD-96FFF8BA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Учебные дисциплины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15682-B3EA-0643-BD16-7A830F3B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4342"/>
            <a:ext cx="9601200" cy="5203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выбору:</a:t>
            </a:r>
          </a:p>
          <a:p>
            <a:pPr marL="0" indent="0">
              <a:buNone/>
            </a:pPr>
            <a:r>
              <a:rPr lang="ru-RU" dirty="0"/>
              <a:t>Права человека и вызовы 21 века</a:t>
            </a:r>
          </a:p>
          <a:p>
            <a:pPr marL="0" indent="0">
              <a:buNone/>
            </a:pPr>
            <a:r>
              <a:rPr lang="ru-RU" dirty="0"/>
              <a:t>Межамериканская система защиты прав человека</a:t>
            </a:r>
          </a:p>
          <a:p>
            <a:pPr marL="0" indent="0">
              <a:buNone/>
            </a:pPr>
            <a:r>
              <a:rPr lang="ru-RU" dirty="0"/>
              <a:t>Международная ответственность государств в сфере защиты прав человека</a:t>
            </a:r>
          </a:p>
          <a:p>
            <a:pPr marL="0" indent="0">
              <a:buNone/>
            </a:pPr>
            <a:r>
              <a:rPr lang="ru-RU" dirty="0"/>
              <a:t>Международно-правовая защита трудовых прав человека </a:t>
            </a:r>
          </a:p>
          <a:p>
            <a:pPr marL="0" indent="0">
              <a:buNone/>
            </a:pPr>
            <a:r>
              <a:rPr lang="ru-RU" dirty="0"/>
              <a:t>Африканская система защиты прав человека </a:t>
            </a:r>
          </a:p>
          <a:p>
            <a:pPr marL="0" indent="0">
              <a:buNone/>
            </a:pPr>
            <a:r>
              <a:rPr lang="ru-RU" dirty="0"/>
              <a:t>Дискриминация и гендерные вопросы в современном международном праве</a:t>
            </a:r>
          </a:p>
          <a:p>
            <a:pPr marL="0" indent="0">
              <a:buNone/>
            </a:pPr>
            <a:r>
              <a:rPr lang="ru-RU" dirty="0"/>
              <a:t>Международный бизнес и защита прав человека</a:t>
            </a:r>
          </a:p>
          <a:p>
            <a:pPr marL="0" indent="0">
              <a:buNone/>
            </a:pPr>
            <a:r>
              <a:rPr lang="ru-RU" dirty="0"/>
              <a:t>Защита экологических прав человека</a:t>
            </a:r>
          </a:p>
          <a:p>
            <a:pPr marL="0" indent="0">
              <a:buNone/>
            </a:pPr>
            <a:r>
              <a:rPr lang="ru-RU" dirty="0"/>
              <a:t>Поощрение и защита прав уязвимых групп в международном праве</a:t>
            </a:r>
          </a:p>
          <a:p>
            <a:pPr marL="0" indent="0">
              <a:buNone/>
            </a:pPr>
            <a:r>
              <a:rPr lang="ru-RU" dirty="0"/>
              <a:t>Защита прав коренных народов и этнических меньшинств.</a:t>
            </a:r>
          </a:p>
        </p:txBody>
      </p:sp>
    </p:spTree>
    <p:extLst>
      <p:ext uri="{BB962C8B-B14F-4D97-AF65-F5344CB8AC3E}">
        <p14:creationId xmlns:p14="http://schemas.microsoft.com/office/powerpoint/2010/main" val="66538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C0A35-F4ED-F246-ABA8-28D81BED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Учебные дисциплины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3ECE2-FFBC-594F-B606-2C37A3B9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Отдельные учебные дисциплины разработаны преподавателями кафедры международного и европейского права КФУ и отражают специфику деятельности кафедры, в частности, учебная дисциплина «</a:t>
            </a:r>
            <a:r>
              <a:rPr lang="ru-RU" dirty="0" err="1"/>
              <a:t>Междо-правовая</a:t>
            </a:r>
            <a:r>
              <a:rPr lang="ru-RU" dirty="0"/>
              <a:t> защита прав человека во время войны и в </a:t>
            </a:r>
            <a:r>
              <a:rPr lang="ru-RU" dirty="0" err="1"/>
              <a:t>постконфликтных</a:t>
            </a:r>
            <a:r>
              <a:rPr lang="ru-RU" dirty="0"/>
              <a:t> ситуациях» (разработана и читается доцентом </a:t>
            </a:r>
            <a:r>
              <a:rPr lang="ru-RU" dirty="0" err="1"/>
              <a:t>Маммадовым</a:t>
            </a:r>
            <a:r>
              <a:rPr lang="ru-RU" dirty="0"/>
              <a:t> У.Ю.), учебная дисциплина «Международная ответственность государств в сфере защиты прав человека» (разработана и читается доцентом Кёрнер М.В.), учебная дисциплина «Международно-правовая защита трудовых прав» (разработана и читается доцентом </a:t>
            </a:r>
            <a:r>
              <a:rPr lang="ru-RU" dirty="0" err="1"/>
              <a:t>Давлетгильдеевым</a:t>
            </a:r>
            <a:r>
              <a:rPr lang="ru-RU" dirty="0"/>
              <a:t> Р.Ш.)</a:t>
            </a:r>
          </a:p>
        </p:txBody>
      </p:sp>
    </p:spTree>
    <p:extLst>
      <p:ext uri="{BB962C8B-B14F-4D97-AF65-F5344CB8AC3E}">
        <p14:creationId xmlns:p14="http://schemas.microsoft.com/office/powerpoint/2010/main" val="16687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A8DC4-306C-754E-8E38-2272ED3E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Дополнительные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5055F3-2547-6344-9118-8253ADF1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июне 2015 года (22-26.06.2015) в г. Казани была успешно проведена 3 Летняя школа по правам человека, в которой приняли участие более 150 студентов из 43 ВУЗов и 20-тт субъектов РФ.</a:t>
            </a:r>
          </a:p>
          <a:p>
            <a:pPr marL="0" indent="0">
              <a:buNone/>
            </a:pPr>
            <a:r>
              <a:rPr lang="ru-RU" dirty="0"/>
              <a:t>В ноябре 2015 года на юридическом факультете создан научно-образовательный центр прав человека, международного права и проблем интеграции, выступающий Ресурсным центром Консорциума по правам человека Приволжском Федеральном округе. </a:t>
            </a:r>
          </a:p>
        </p:txBody>
      </p:sp>
    </p:spTree>
    <p:extLst>
      <p:ext uri="{BB962C8B-B14F-4D97-AF65-F5344CB8AC3E}">
        <p14:creationId xmlns:p14="http://schemas.microsoft.com/office/powerpoint/2010/main" val="338721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45B7-1FCA-6845-B84C-F4CE5569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621B16-5B69-1842-A2D9-2F8B5D8D8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49" y="0"/>
            <a:ext cx="9515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E513C-73CC-AB42-934A-C2739B2F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8420F-719F-E144-8EEB-5368B4A63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Ждём Вас!</a:t>
            </a:r>
          </a:p>
        </p:txBody>
      </p:sp>
    </p:spTree>
    <p:extLst>
      <p:ext uri="{BB962C8B-B14F-4D97-AF65-F5344CB8AC3E}">
        <p14:creationId xmlns:p14="http://schemas.microsoft.com/office/powerpoint/2010/main" val="29189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59A6A-750C-194B-B6DB-DE576AB7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5253"/>
          </a:xfrm>
        </p:spPr>
        <p:txBody>
          <a:bodyPr/>
          <a:lstStyle/>
          <a:p>
            <a:pPr algn="ctr"/>
            <a:r>
              <a:rPr lang="ru-RU" dirty="0"/>
              <a:t> 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5395F-924F-634E-9C3D-12E16DE6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1053"/>
            <a:ext cx="9601200" cy="419634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Магистерская специализация «Международная защита прав человека» является уникальной и единственной программой в России по подготовке высококвалифицированных кадров в сфере прав человека. </a:t>
            </a:r>
          </a:p>
          <a:p>
            <a:pPr marL="0" indent="0">
              <a:buNone/>
            </a:pPr>
            <a:r>
              <a:rPr lang="ru-RU" dirty="0"/>
              <a:t>15 июля 2009 года три российских ВУЗов (МГИМО МИД РФ, Российский гуманитарный университет, РУДН), а также Управление Верховного Комиссара ООН по правам человека подписали Соглашение о сотрудничестве по созданию совместной магистерской программы по правам человека. В результате был создан консорциум из ВУЗов-участников, в целях совместной разработки содержания магистерской программы и её реализации.</a:t>
            </a:r>
          </a:p>
          <a:p>
            <a:pPr marL="0" indent="0">
              <a:buNone/>
            </a:pPr>
            <a:r>
              <a:rPr lang="ru-RU" dirty="0"/>
              <a:t>Сегодня данная программа реализуется на базе пяти ВУЗов России.</a:t>
            </a:r>
          </a:p>
          <a:p>
            <a:pPr marL="0" indent="0">
              <a:buNone/>
            </a:pPr>
            <a:r>
              <a:rPr lang="ru-RU" dirty="0"/>
              <a:t>В рамках программы «Международная защита прав человека» создан межвузовский центр по правам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3688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9665D-BB3C-1D46-8E95-82810C0C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CA66A8-0584-EA40-A319-DEBD68ED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1316"/>
            <a:ext cx="9601200" cy="40960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2013 году в состав консорциума вступил Казанский Федеральный университет. В ноябре 2012 года в ходе встречи Президента Республики Татарстан Рустама </a:t>
            </a:r>
            <a:r>
              <a:rPr lang="ru-RU" dirty="0" err="1"/>
              <a:t>Минниханова</a:t>
            </a:r>
            <a:r>
              <a:rPr lang="ru-RU" dirty="0"/>
              <a:t> со старшим советником по правам человека при системе ООН в Российской Федерации </a:t>
            </a:r>
            <a:r>
              <a:rPr lang="ru-RU" dirty="0" err="1"/>
              <a:t>Ришардом</a:t>
            </a:r>
            <a:r>
              <a:rPr lang="ru-RU" dirty="0"/>
              <a:t> </a:t>
            </a:r>
            <a:r>
              <a:rPr lang="ru-RU" dirty="0" err="1"/>
              <a:t>Комендой</a:t>
            </a:r>
            <a:r>
              <a:rPr lang="ru-RU" dirty="0"/>
              <a:t> была достигнута договорённость о введении на базе юридического факультета КФУ двухгодичной </a:t>
            </a:r>
            <a:r>
              <a:rPr lang="ru-RU" dirty="0" err="1"/>
              <a:t>междисциплинарной</a:t>
            </a:r>
            <a:r>
              <a:rPr lang="ru-RU" dirty="0"/>
              <a:t> программы, созданной для подготовки специалистов в области защиты прав человека. </a:t>
            </a:r>
          </a:p>
          <a:p>
            <a:pPr marL="0" indent="0">
              <a:buNone/>
            </a:pPr>
            <a:r>
              <a:rPr lang="ru-RU" dirty="0"/>
              <a:t>В 2013 году при содействии Уполномоченного по правам человека РТ и Министерства иностранных дел РФ магистерская программа «Международная защита прав человека» была включена в рабочий план КФУ в рамках специализации по международному праву.</a:t>
            </a:r>
          </a:p>
        </p:txBody>
      </p:sp>
    </p:spTree>
    <p:extLst>
      <p:ext uri="{BB962C8B-B14F-4D97-AF65-F5344CB8AC3E}">
        <p14:creationId xmlns:p14="http://schemas.microsoft.com/office/powerpoint/2010/main" val="298403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9E4BB-FCEF-D846-938C-1F6B39F6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318671EE-D8EC-7141-9BFB-2043C30FA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358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68F8B7-4D69-F04D-AB0D-E7BFAAB0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Магистерская программа «Международная защита прав человека« реализуется на юридическом факультете КФУ одними из лучших специалистов в области международного права и прав человека – профессорами </a:t>
            </a:r>
            <a:r>
              <a:rPr lang="ru-RU" dirty="0" err="1"/>
              <a:t>Абдуллиным</a:t>
            </a:r>
            <a:r>
              <a:rPr lang="ru-RU" dirty="0"/>
              <a:t> А.И. (зав. кафедрой международного и европейского права КФУ), </a:t>
            </a:r>
            <a:r>
              <a:rPr lang="ru-RU" dirty="0" err="1"/>
              <a:t>Валеевым</a:t>
            </a:r>
            <a:r>
              <a:rPr lang="ru-RU" dirty="0"/>
              <a:t> Р.М., </a:t>
            </a:r>
            <a:r>
              <a:rPr lang="ru-RU" dirty="0" err="1"/>
              <a:t>Курдюковым</a:t>
            </a:r>
            <a:r>
              <a:rPr lang="ru-RU" dirty="0"/>
              <a:t> Г.И., </a:t>
            </a:r>
            <a:r>
              <a:rPr lang="ru-RU" dirty="0" err="1"/>
              <a:t>Мингазовым</a:t>
            </a:r>
            <a:r>
              <a:rPr lang="ru-RU" dirty="0"/>
              <a:t> Л.Х. (руководитель магистерской программы), </a:t>
            </a:r>
            <a:r>
              <a:rPr lang="ru-RU" dirty="0" err="1"/>
              <a:t>Шайхутдиновой</a:t>
            </a:r>
            <a:r>
              <a:rPr lang="ru-RU" dirty="0"/>
              <a:t> Г.Р., доцентами </a:t>
            </a:r>
            <a:r>
              <a:rPr lang="ru-RU" dirty="0" err="1"/>
              <a:t>Давлетгильдеевым</a:t>
            </a:r>
            <a:r>
              <a:rPr lang="ru-RU" dirty="0"/>
              <a:t> Р.Ш., </a:t>
            </a:r>
            <a:r>
              <a:rPr lang="ru-RU" dirty="0" err="1"/>
              <a:t>Нугаевой</a:t>
            </a:r>
            <a:r>
              <a:rPr lang="ru-RU" dirty="0"/>
              <a:t> Н.Г., </a:t>
            </a:r>
            <a:r>
              <a:rPr lang="ru-RU" dirty="0" err="1"/>
              <a:t>Каюмовой</a:t>
            </a:r>
            <a:r>
              <a:rPr lang="ru-RU" dirty="0"/>
              <a:t> А.Р., </a:t>
            </a:r>
            <a:r>
              <a:rPr lang="ru-RU" dirty="0" err="1"/>
              <a:t>Кешнер</a:t>
            </a:r>
            <a:r>
              <a:rPr lang="ru-RU" dirty="0"/>
              <a:t> М.В., </a:t>
            </a:r>
            <a:r>
              <a:rPr lang="ru-RU" dirty="0" err="1"/>
              <a:t>Маммадовым</a:t>
            </a:r>
            <a:r>
              <a:rPr lang="ru-RU" dirty="0"/>
              <a:t> У.Ю., </a:t>
            </a:r>
            <a:r>
              <a:rPr lang="ru-RU" dirty="0" err="1"/>
              <a:t>Низамиевым</a:t>
            </a:r>
            <a:r>
              <a:rPr lang="ru-RU" dirty="0"/>
              <a:t> А.Ш.</a:t>
            </a:r>
          </a:p>
          <a:p>
            <a:pPr marL="0" indent="0">
              <a:buNone/>
            </a:pPr>
            <a:r>
              <a:rPr lang="ru-RU" dirty="0"/>
              <a:t>На кафедре международного и европейского права КФУ работают 8 докторов юридических наук и заседает Диссертационный совет по присвоению степеней.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F0F10F-C7F7-7847-8286-1EF5EB63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Преподавательский состав</a:t>
            </a:r>
          </a:p>
        </p:txBody>
      </p:sp>
    </p:spTree>
    <p:extLst>
      <p:ext uri="{BB962C8B-B14F-4D97-AF65-F5344CB8AC3E}">
        <p14:creationId xmlns:p14="http://schemas.microsoft.com/office/powerpoint/2010/main" val="291156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1084E-0FCF-BE4A-AFF8-D3510EA1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Сфера применения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7D251-E162-1648-8BEA-D76710A6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Получаемые знания при обучении на магистерской программе «Международная защита прав человека» могут быть применены на практике в представительствах ООН, Министерстве иностранных дел Российской Федерации, Министерстве юстиции РФ и РТ и в других республиканских органах власти и управления, правозащитных органах и организациях, в международных организациях, связанных с защитой прав человека.</a:t>
            </a:r>
          </a:p>
          <a:p>
            <a:pPr marL="0" indent="0">
              <a:buNone/>
            </a:pPr>
            <a:r>
              <a:rPr lang="ru-RU" dirty="0"/>
              <a:t>Студенты-магистры получают колоссальный языковой опыт, а также опыт работы в рамках правозащитной системы ООН, чему способствуют предусмотренные программой курсы, а также лекции приглашённых ведущих деятелей в области защиты прав человека, в том числе с помощью видео-конференц. связи</a:t>
            </a:r>
          </a:p>
        </p:txBody>
      </p:sp>
    </p:spTree>
    <p:extLst>
      <p:ext uri="{BB962C8B-B14F-4D97-AF65-F5344CB8AC3E}">
        <p14:creationId xmlns:p14="http://schemas.microsoft.com/office/powerpoint/2010/main" val="202535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BE601-E9F6-E549-9A28-8E2ECF60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Базы практик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47E12-C6D2-C944-A92E-1F30D9A2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Традиционно обучающиеся по программам международного права КФУ проходят практику на базе кафедры международного и европейского права, участвуя в педагогической практике. Также магистранты направляются в Министерство иностранных дел России и Министерство юстиции. Учебные и производственные практики проходят в Аппарате Уполномоченного по правам человека в РТ, в Аппарате Уполномоченного по правам ребёнка в РТ, а также в других органах и организациях, с которым заключены двусторонние соглашения.</a:t>
            </a:r>
          </a:p>
          <a:p>
            <a:pPr marL="0" indent="0">
              <a:buNone/>
            </a:pPr>
            <a:r>
              <a:rPr lang="ru-RU" dirty="0"/>
              <a:t>Ежегодно студенты-магистранты программы проходят летнюю стажировку в Венеции, а также завершают своё обучение в одном из ВУЗов-партнёров.</a:t>
            </a:r>
          </a:p>
        </p:txBody>
      </p:sp>
    </p:spTree>
    <p:extLst>
      <p:ext uri="{BB962C8B-B14F-4D97-AF65-F5344CB8AC3E}">
        <p14:creationId xmlns:p14="http://schemas.microsoft.com/office/powerpoint/2010/main" val="104842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919CD-5650-AC4B-BFFA-0D324817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82E08B-285E-234B-9588-17E0A3A8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669" y="0"/>
            <a:ext cx="9575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C67DD-C181-5547-A7FD-89816A6F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Условия приёма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E8313-274D-C04D-A2B2-BE9777DF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Обучение производится на бюджетной и контрактной основах, отбор осуществляется на конкурсной основе (письменный профильный экзамен «Международное право»).</a:t>
            </a:r>
          </a:p>
          <a:p>
            <a:pPr marL="0" indent="0">
              <a:buNone/>
            </a:pPr>
            <a:r>
              <a:rPr lang="ru-RU" dirty="0"/>
              <a:t>Требования к соискателям: наличие диплома бакалавра или специалиста, успешная сдача вступительного экзамена, собеседования.</a:t>
            </a:r>
          </a:p>
          <a:p>
            <a:pPr marL="0" indent="0">
              <a:buNone/>
            </a:pPr>
            <a:r>
              <a:rPr lang="ru-RU" dirty="0"/>
              <a:t>В качестве критериев отбора учитывается наличие личных достижений (научных публикаций, участие в студенческих конференциях, конкурсах, моделях).</a:t>
            </a:r>
          </a:p>
          <a:p>
            <a:pPr marL="0" indent="0">
              <a:buNone/>
            </a:pPr>
            <a:r>
              <a:rPr lang="ru-RU" dirty="0"/>
              <a:t>Общий объём магистерской программы: 120 зачётных единиц.</a:t>
            </a:r>
          </a:p>
          <a:p>
            <a:pPr marL="0" indent="0">
              <a:buNone/>
            </a:pPr>
            <a:r>
              <a:rPr lang="ru-RU" dirty="0"/>
              <a:t>Срок обучения: 2 года (очно), 2,5 года (заочно).</a:t>
            </a:r>
          </a:p>
          <a:p>
            <a:pPr marL="0" indent="0">
              <a:buNone/>
            </a:pPr>
            <a:r>
              <a:rPr lang="ru-RU" dirty="0"/>
              <a:t>Языки обучения: русский и английский (приглашённые лекторы).</a:t>
            </a:r>
          </a:p>
        </p:txBody>
      </p:sp>
    </p:spTree>
    <p:extLst>
      <p:ext uri="{BB962C8B-B14F-4D97-AF65-F5344CB8AC3E}">
        <p14:creationId xmlns:p14="http://schemas.microsoft.com/office/powerpoint/2010/main" val="114893963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Crop</vt:lpstr>
      <vt:lpstr>Казанский (Приволжский) федеральный университет</vt:lpstr>
      <vt:lpstr> Историческая справка</vt:lpstr>
      <vt:lpstr>Историческая справка</vt:lpstr>
      <vt:lpstr>Презентация PowerPoint</vt:lpstr>
      <vt:lpstr>Преподавательский состав</vt:lpstr>
      <vt:lpstr>Сфера применения знаний</vt:lpstr>
      <vt:lpstr>Базы практик</vt:lpstr>
      <vt:lpstr>Презентация PowerPoint</vt:lpstr>
      <vt:lpstr>Условия приёма</vt:lpstr>
      <vt:lpstr>Учебные дисциплины </vt:lpstr>
      <vt:lpstr>Учебные дисциплины </vt:lpstr>
      <vt:lpstr>Учебные дисциплины </vt:lpstr>
      <vt:lpstr>Дополнительные сведения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Казанский (Приволжский) федеральный университет</dc:title>
  <cp:revision>1</cp:revision>
  <dcterms:modified xsi:type="dcterms:W3CDTF">2017-06-26T18:27:03Z</dcterms:modified>
</cp:coreProperties>
</file>